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33"/>
  </p:notesMasterIdLst>
  <p:handoutMasterIdLst>
    <p:handoutMasterId r:id="rId34"/>
  </p:handoutMasterIdLst>
  <p:sldIdLst>
    <p:sldId id="377" r:id="rId2"/>
    <p:sldId id="379" r:id="rId3"/>
    <p:sldId id="278" r:id="rId4"/>
    <p:sldId id="420" r:id="rId5"/>
    <p:sldId id="511" r:id="rId6"/>
    <p:sldId id="512" r:id="rId7"/>
    <p:sldId id="513" r:id="rId8"/>
    <p:sldId id="514" r:id="rId9"/>
    <p:sldId id="515" r:id="rId10"/>
    <p:sldId id="418" r:id="rId11"/>
    <p:sldId id="317" r:id="rId12"/>
    <p:sldId id="437" r:id="rId13"/>
    <p:sldId id="517" r:id="rId14"/>
    <p:sldId id="438" r:id="rId15"/>
    <p:sldId id="439" r:id="rId16"/>
    <p:sldId id="321" r:id="rId17"/>
    <p:sldId id="525" r:id="rId18"/>
    <p:sldId id="424" r:id="rId19"/>
    <p:sldId id="323" r:id="rId20"/>
    <p:sldId id="519" r:id="rId21"/>
    <p:sldId id="520" r:id="rId22"/>
    <p:sldId id="521" r:id="rId23"/>
    <p:sldId id="522" r:id="rId24"/>
    <p:sldId id="518" r:id="rId25"/>
    <p:sldId id="473" r:id="rId26"/>
    <p:sldId id="523" r:id="rId27"/>
    <p:sldId id="474" r:id="rId28"/>
    <p:sldId id="524" r:id="rId29"/>
    <p:sldId id="324" r:id="rId30"/>
    <p:sldId id="423" r:id="rId31"/>
    <p:sldId id="410" r:id="rId32"/>
  </p:sldIdLst>
  <p:sldSz cx="12192000" cy="6858000"/>
  <p:notesSz cx="7315200" cy="9601200"/>
  <p:custDataLst>
    <p:tags r:id="rId3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/>
    <p:restoredTop sz="94593"/>
  </p:normalViewPr>
  <p:slideViewPr>
    <p:cSldViewPr>
      <p:cViewPr varScale="1">
        <p:scale>
          <a:sx n="126" d="100"/>
          <a:sy n="126" d="100"/>
        </p:scale>
        <p:origin x="200" y="9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2752725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4191000"/>
            <a:ext cx="9144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25146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3" name="Rectangle 32"/>
          <p:cNvSpPr/>
          <p:nvPr/>
        </p:nvSpPr>
        <p:spPr>
          <a:xfrm>
            <a:off x="1219200" y="4114800"/>
            <a:ext cx="97536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22" name="Rectangle 21"/>
          <p:cNvSpPr/>
          <p:nvPr/>
        </p:nvSpPr>
        <p:spPr>
          <a:xfrm>
            <a:off x="1206500" y="25146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2" name="Rectangle 31"/>
          <p:cNvSpPr/>
          <p:nvPr/>
        </p:nvSpPr>
        <p:spPr>
          <a:xfrm>
            <a:off x="1219200" y="4114800"/>
            <a:ext cx="3048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0173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12934" y="13716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12934" y="40767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tags" Target="../tags/tag59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tags" Target="../tags/tag62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tags" Target="../tags/tag58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tags" Target="../tags/tag61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tags" Target="../tags/tag60.xml"/><Relationship Id="rId8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9" Type="http://schemas.openxmlformats.org/officeDocument/2006/relationships/tags" Target="../tags/tag101.xml"/><Relationship Id="rId21" Type="http://schemas.openxmlformats.org/officeDocument/2006/relationships/tags" Target="../tags/tag83.xml"/><Relationship Id="rId34" Type="http://schemas.openxmlformats.org/officeDocument/2006/relationships/tags" Target="../tags/tag96.xml"/><Relationship Id="rId42" Type="http://schemas.openxmlformats.org/officeDocument/2006/relationships/tags" Target="../tags/tag104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9" Type="http://schemas.openxmlformats.org/officeDocument/2006/relationships/tags" Target="../tags/tag9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tags" Target="../tags/tag94.xml"/><Relationship Id="rId37" Type="http://schemas.openxmlformats.org/officeDocument/2006/relationships/tags" Target="../tags/tag99.xml"/><Relationship Id="rId40" Type="http://schemas.openxmlformats.org/officeDocument/2006/relationships/tags" Target="../tags/tag102.xml"/><Relationship Id="rId45" Type="http://schemas.openxmlformats.org/officeDocument/2006/relationships/tags" Target="../tags/tag107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36" Type="http://schemas.openxmlformats.org/officeDocument/2006/relationships/tags" Target="../tags/tag98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tags" Target="../tags/tag93.xml"/><Relationship Id="rId44" Type="http://schemas.openxmlformats.org/officeDocument/2006/relationships/tags" Target="../tags/tag106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Relationship Id="rId35" Type="http://schemas.openxmlformats.org/officeDocument/2006/relationships/tags" Target="../tags/tag97.xml"/><Relationship Id="rId43" Type="http://schemas.openxmlformats.org/officeDocument/2006/relationships/tags" Target="../tags/tag105.xml"/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tags" Target="../tags/tag95.xml"/><Relationship Id="rId38" Type="http://schemas.openxmlformats.org/officeDocument/2006/relationships/tags" Target="../tags/tag10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82.xml"/><Relationship Id="rId41" Type="http://schemas.openxmlformats.org/officeDocument/2006/relationships/tags" Target="../tags/tag10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8.png"/><Relationship Id="rId4" Type="http://schemas.openxmlformats.org/officeDocument/2006/relationships/tags" Target="../tags/tag1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13.png"/><Relationship Id="rId4" Type="http://schemas.openxmlformats.org/officeDocument/2006/relationships/tags" Target="../tags/tag1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tif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Kruskal’s MST and Find-Union Data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CS4102</a:t>
            </a:r>
          </a:p>
          <a:p>
            <a:r>
              <a:rPr lang="en-US" dirty="0"/>
              <a:t>Tom Horton and Mark </a:t>
            </a:r>
            <a:r>
              <a:rPr lang="en-US" dirty="0" err="1"/>
              <a:t>Floryan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7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Prim’s approach:</a:t>
            </a:r>
          </a:p>
          <a:p>
            <a:pPr lvl="1"/>
            <a:r>
              <a:rPr lang="en-US"/>
              <a:t>Build one tree.  Make the one tree bigger and as good as it can be.</a:t>
            </a:r>
          </a:p>
          <a:p>
            <a:r>
              <a:rPr lang="en-US"/>
              <a:t>Kruskal’s approach</a:t>
            </a:r>
          </a:p>
          <a:p>
            <a:pPr lvl="1"/>
            <a:r>
              <a:rPr lang="en-US"/>
              <a:t>Choose the best edge possible: smallest weight</a:t>
            </a:r>
          </a:p>
          <a:p>
            <a:pPr lvl="1"/>
            <a:r>
              <a:rPr lang="en-US"/>
              <a:t>Not one tree – maintain a forest!</a:t>
            </a:r>
          </a:p>
          <a:p>
            <a:pPr lvl="1"/>
            <a:r>
              <a:rPr lang="en-US"/>
              <a:t>Each edge added will connect two trees.</a:t>
            </a:r>
            <a:br>
              <a:rPr lang="en-US"/>
            </a:br>
            <a:r>
              <a:rPr lang="en-US"/>
              <a:t>Can’t form a cycle in a tree!</a:t>
            </a:r>
          </a:p>
          <a:p>
            <a:pPr lvl="1"/>
            <a:r>
              <a:rPr lang="en-US"/>
              <a:t>After adding n-1 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Idea: Grow a </a:t>
            </a:r>
            <a:r>
              <a:rPr lang="en-US">
                <a:solidFill>
                  <a:srgbClr val="FF0000"/>
                </a:solidFill>
              </a:rPr>
              <a:t>forest</a:t>
            </a:r>
            <a:r>
              <a:rPr lang="en-US"/>
              <a:t> out of edges that do not create a cycle.  Pick an edge with the smallest weight.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36801" y="2971801"/>
            <a:ext cx="12334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427289" y="3436939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833688" y="4035426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551488" y="3890964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0" name="Freeform 8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7664450" y="5330826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411664" y="5029201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7867650" y="4445000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60800" y="42862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388620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2"/>
            </p:custDataLst>
          </p:nvPr>
        </p:nvCxnSpPr>
        <p:spPr bwMode="auto">
          <a:xfrm flipV="1">
            <a:off x="4033839" y="3983039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856163" y="3746501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008563" y="5103813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299200" y="468630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6"/>
            </p:custDataLst>
          </p:nvPr>
        </p:nvCxnSpPr>
        <p:spPr bwMode="auto">
          <a:xfrm flipV="1">
            <a:off x="5181601" y="4783139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727950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747250" y="314166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9045575" y="28733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5446713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9659938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6072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8178801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8272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7305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5708651" y="65405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5895976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6762750" y="309721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7026276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9494839" y="52705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5989639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6165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5621338" y="37623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8178801" y="52705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9923463" y="175101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00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53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84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46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782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938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747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958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010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255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026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080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338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727950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747250" y="314166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9045575" y="28733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5446713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9659938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6072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8178801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8272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7305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5708651" y="65405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5895976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6762750" y="309721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7026276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9494839" y="52705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5989639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6165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5621338" y="37623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8178801" y="52705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9923463" y="175101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00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53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84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46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782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938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747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958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010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255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026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080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3041650" y="3713163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426085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3587750" y="3960813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5480050" y="3597276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3587750" y="3846512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266700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3213100" y="4724400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5022850" y="5502276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4710114" y="4918076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3505200" y="56943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5472114" y="4841876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>
            <a:off x="4051300" y="5943601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5784850" y="43989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1752600" y="857250"/>
            <a:ext cx="8255000" cy="54864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23163" y="3841751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4978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34200" y="5638801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5816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82000" y="1981201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9933"/>
                </a:solidFill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7848600" y="2209800"/>
            <a:ext cx="5334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Runtime of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2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724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800" dirty="0"/>
                  <a:t>Every edge is placed on priority queue once and removed once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1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For each edge you do 2 set finds and one set union.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Let f(V) be time of find, and u(V) be time of union.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100" b="0" dirty="0"/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If find and union are linear time,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Overall: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i="1" dirty="0"/>
                  <a:t> </a:t>
                </a:r>
                <a:r>
                  <a:rPr lang="en-US" sz="1800" i="1" dirty="0"/>
                  <a:t>//Assumes find and union linear time</a:t>
                </a:r>
              </a:p>
            </p:txBody>
          </p:sp>
        </mc:Choice>
        <mc:Fallback xmlns=""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xfrm>
                <a:off x="609600" y="1447800"/>
                <a:ext cx="10972800" cy="4724400"/>
              </a:xfrm>
              <a:blipFill>
                <a:blip r:embed="rId5"/>
                <a:stretch>
                  <a:fillRect l="-579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524000"/>
            <a:ext cx="8229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EL = sorted set of edges ascending by weight</a:t>
            </a:r>
          </a:p>
          <a:p>
            <a:pPr>
              <a:lnSpc>
                <a:spcPct val="90000"/>
              </a:lnSpc>
            </a:pPr>
            <a:r>
              <a:rPr lang="en-US" sz="280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how do you keep track of what trees a node is in?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Trees are sets. Need to findset(v)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64980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Find-Union Data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6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362200"/>
          </a:xfrm>
        </p:spPr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4571995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52577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59435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66293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73151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80009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8686799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9372600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571988" y="5257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4571988" y="4648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merge(4,5)</a:t>
            </a:r>
          </a:p>
          <a:p>
            <a:pPr lvl="1"/>
            <a:r>
              <a:rPr lang="en-US" dirty="0"/>
              <a:t>merge(6,7)</a:t>
            </a:r>
          </a:p>
          <a:p>
            <a:pPr lvl="1"/>
            <a:r>
              <a:rPr lang="en-US" dirty="0"/>
              <a:t>merge(1,2)</a:t>
            </a:r>
          </a:p>
          <a:p>
            <a:pPr lvl="1"/>
            <a:r>
              <a:rPr lang="en-US" dirty="0"/>
              <a:t>merge(5,6)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Time-complexity if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label given as input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057400"/>
            <a:ext cx="8169144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27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Easy to implement!!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DE7B8-2414-6644-BF7A-D47AA3B8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920775"/>
            <a:ext cx="4419600" cy="43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828800"/>
            <a:ext cx="7227854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Also 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B34DC-61D4-1A4E-8D5A-51D32A89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79" y="2533190"/>
            <a:ext cx="4905895" cy="23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47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4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Union-by-rank and path compression yields m operations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 VERY slowly growing function. (See textbook for details)</a:t>
                </a:r>
              </a:p>
              <a:p>
                <a:pPr lvl="1"/>
                <a:r>
                  <a:rPr lang="en-US" dirty="0"/>
                  <a:t>m is the number of times you run the operation. So constant time, for each operation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 Kruskal’s overall: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//now the heap is slowest part</a:t>
                </a:r>
              </a:p>
            </p:txBody>
          </p:sp>
        </mc:Choice>
        <mc:Fallback xmlns="">
          <p:sp>
            <p:nvSpPr>
              <p:cNvPr id="819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579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problem, and you’ve seen it</a:t>
            </a:r>
          </a:p>
          <a:p>
            <a:r>
              <a:rPr lang="en-US" dirty="0"/>
              <a:t>One solution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pPr lvl="1"/>
            <a:r>
              <a:rPr lang="en-US" dirty="0"/>
              <a:t>Will require some clever implementation details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Review!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Review again!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  <a:p>
            <a:pPr lvl="1"/>
            <a:r>
              <a:rPr lang="en-US" dirty="0"/>
              <a:t>How it affects runtime of Kruskal’s algorithm.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01" y="4267201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66" y="4267201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732" y="4267201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598" y="4267201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82" y="1310556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41858</TotalTime>
  <Words>1304</Words>
  <Application>Microsoft Macintosh PowerPoint</Application>
  <PresentationFormat>Widescreen</PresentationFormat>
  <Paragraphs>261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ＭＳ Ｐゴシック</vt:lpstr>
      <vt:lpstr>Bookman Old Style</vt:lpstr>
      <vt:lpstr>Cambria Math</vt:lpstr>
      <vt:lpstr>Courier New</vt:lpstr>
      <vt:lpstr>Gill Sans MT</vt:lpstr>
      <vt:lpstr>Times New Roman</vt:lpstr>
      <vt:lpstr>Wingdings</vt:lpstr>
      <vt:lpstr>Wingdings 3</vt:lpstr>
      <vt:lpstr>Origin</vt:lpstr>
      <vt:lpstr>Kruskal’s MST and Find-Union Data Structure</vt:lpstr>
      <vt:lpstr>Topics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Kruskal’s Algorithm</vt:lpstr>
      <vt:lpstr>Kruskal’s MST Algorithm</vt:lpstr>
      <vt:lpstr>Kruskal’s MST Algorithm</vt:lpstr>
      <vt:lpstr>MST</vt:lpstr>
      <vt:lpstr>MST</vt:lpstr>
      <vt:lpstr>Kruskal code</vt:lpstr>
      <vt:lpstr>Runtime of Kruskal’s</vt:lpstr>
      <vt:lpstr>Strategy for Kruskal’s</vt:lpstr>
      <vt:lpstr>Find-Union Data Structure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Optimization 1: Union by rank</vt:lpstr>
      <vt:lpstr>Optimization 1: Union by rank</vt:lpstr>
      <vt:lpstr>Optimization 2: Path Compression</vt:lpstr>
      <vt:lpstr>Optimization 2: Path Compression</vt:lpstr>
      <vt:lpstr>Complexity for Kruskal’s</vt:lpstr>
      <vt:lpstr>Summary</vt:lpstr>
      <vt:lpstr>What did we learn?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Microsoft Office User</cp:lastModifiedBy>
  <cp:revision>930</cp:revision>
  <cp:lastPrinted>2010-03-04T14:04:20Z</cp:lastPrinted>
  <dcterms:created xsi:type="dcterms:W3CDTF">2010-03-16T00:09:25Z</dcterms:created>
  <dcterms:modified xsi:type="dcterms:W3CDTF">2021-09-09T12:11:43Z</dcterms:modified>
</cp:coreProperties>
</file>